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718" autoAdjust="0"/>
    <p:restoredTop sz="94660"/>
  </p:normalViewPr>
  <p:slideViewPr>
    <p:cSldViewPr snapToGrid="0">
      <p:cViewPr varScale="1">
        <p:scale>
          <a:sx n="67" d="100"/>
          <a:sy n="67" d="100"/>
        </p:scale>
        <p:origin x="48" y="13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901F5-6A7A-48BA-BAE7-846BFA5C80D0}" type="datetimeFigureOut">
              <a:rPr kumimoji="1" lang="ja-JP" altLang="en-US" smtClean="0"/>
              <a:t>2023/6/29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86510-6A54-4CB1-89E9-70BBEEA600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7773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901F5-6A7A-48BA-BAE7-846BFA5C80D0}" type="datetimeFigureOut">
              <a:rPr kumimoji="1" lang="ja-JP" altLang="en-US" smtClean="0"/>
              <a:t>2023/6/29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86510-6A54-4CB1-89E9-70BBEEA600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6702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901F5-6A7A-48BA-BAE7-846BFA5C80D0}" type="datetimeFigureOut">
              <a:rPr kumimoji="1" lang="ja-JP" altLang="en-US" smtClean="0"/>
              <a:t>2023/6/29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86510-6A54-4CB1-89E9-70BBEEA600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0565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901F5-6A7A-48BA-BAE7-846BFA5C80D0}" type="datetimeFigureOut">
              <a:rPr kumimoji="1" lang="ja-JP" altLang="en-US" smtClean="0"/>
              <a:t>2023/6/29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86510-6A54-4CB1-89E9-70BBEEA600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4499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901F5-6A7A-48BA-BAE7-846BFA5C80D0}" type="datetimeFigureOut">
              <a:rPr kumimoji="1" lang="ja-JP" altLang="en-US" smtClean="0"/>
              <a:t>2023/6/29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86510-6A54-4CB1-89E9-70BBEEA600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137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901F5-6A7A-48BA-BAE7-846BFA5C80D0}" type="datetimeFigureOut">
              <a:rPr kumimoji="1" lang="ja-JP" altLang="en-US" smtClean="0"/>
              <a:t>2023/6/29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86510-6A54-4CB1-89E9-70BBEEA600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4644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901F5-6A7A-48BA-BAE7-846BFA5C80D0}" type="datetimeFigureOut">
              <a:rPr kumimoji="1" lang="ja-JP" altLang="en-US" smtClean="0"/>
              <a:t>2023/6/29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86510-6A54-4CB1-89E9-70BBEEA600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1412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901F5-6A7A-48BA-BAE7-846BFA5C80D0}" type="datetimeFigureOut">
              <a:rPr kumimoji="1" lang="ja-JP" altLang="en-US" smtClean="0"/>
              <a:t>2023/6/29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86510-6A54-4CB1-89E9-70BBEEA600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3346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901F5-6A7A-48BA-BAE7-846BFA5C80D0}" type="datetimeFigureOut">
              <a:rPr kumimoji="1" lang="ja-JP" altLang="en-US" smtClean="0"/>
              <a:t>2023/6/29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86510-6A54-4CB1-89E9-70BBEEA600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9380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901F5-6A7A-48BA-BAE7-846BFA5C80D0}" type="datetimeFigureOut">
              <a:rPr kumimoji="1" lang="ja-JP" altLang="en-US" smtClean="0"/>
              <a:t>2023/6/29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86510-6A54-4CB1-89E9-70BBEEA600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2717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901F5-6A7A-48BA-BAE7-846BFA5C80D0}" type="datetimeFigureOut">
              <a:rPr kumimoji="1" lang="ja-JP" altLang="en-US" smtClean="0"/>
              <a:t>2023/6/29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86510-6A54-4CB1-89E9-70BBEEA600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5580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901F5-6A7A-48BA-BAE7-846BFA5C80D0}" type="datetimeFigureOut">
              <a:rPr kumimoji="1" lang="ja-JP" altLang="en-US" smtClean="0"/>
              <a:t>2023/6/29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86510-6A54-4CB1-89E9-70BBEEA600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31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タイトル 1">
                <a:extLst>
                  <a:ext uri="{FF2B5EF4-FFF2-40B4-BE49-F238E27FC236}">
                    <a16:creationId xmlns:a16="http://schemas.microsoft.com/office/drawing/2014/main" id="{9DF097E6-E0A1-55EE-DEDF-59002ED747A2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865822" y="98427"/>
                <a:ext cx="7412355" cy="1288413"/>
              </a:xfrm>
              <a:ln w="22225">
                <a:solidFill>
                  <a:schemeClr val="tx1"/>
                </a:solidFill>
              </a:ln>
            </p:spPr>
            <p:txBody>
              <a:bodyPr>
                <a:no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ja-JP" altLang="en-US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一次元</m:t>
                    </m:r>
                    <m:r>
                      <a:rPr lang="ja-JP" altLang="en-US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ヒルベルト</m:t>
                    </m:r>
                    <m:r>
                      <a:rPr lang="ja-JP" altLang="en-US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空間</m:t>
                    </m:r>
                    <m:r>
                      <a:rPr lang="ja-JP" altLang="en-US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、</m:t>
                    </m:r>
                    <m:r>
                      <a:rPr lang="ja-JP" altLang="en-US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即ち</m:t>
                    </m:r>
                    <m:r>
                      <a:rPr lang="ja-JP" altLang="en-US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複素平面では</m:t>
                    </m:r>
                    <m:r>
                      <a:rPr lang="ja-JP" altLang="en-US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、</m:t>
                    </m:r>
                    <m:r>
                      <a:rPr lang="en-US" altLang="ja-JP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3+4=7</m:t>
                    </m:r>
                  </m:oMath>
                </a14:m>
                <a:r>
                  <a:rPr lang="ja-JP" altLang="en-US" sz="2000" b="0" dirty="0">
                    <a:ea typeface="Cambria Math" panose="02040503050406030204" pitchFamily="18" charset="0"/>
                  </a:rPr>
                  <a:t>ではなく</a:t>
                </a:r>
                <a:br>
                  <a:rPr lang="en-US" altLang="ja-JP" sz="1800" b="0" dirty="0">
                    <a:ea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‖"/>
                          <m:endChr m:val="‖"/>
                          <m:ctrlPr>
                            <a:rPr lang="en-US" altLang="ja-JP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"/>
                              <m:endChr m:val="⟩"/>
                              <m:ctrlPr>
                                <a:rPr lang="en-US" altLang="ja-JP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ja-JP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|3</m:t>
                              </m:r>
                            </m:e>
                          </m:d>
                          <m:r>
                            <a:rPr lang="en-US" altLang="ja-JP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begChr m:val=""/>
                              <m:endChr m:val="⟩"/>
                              <m:ctrlPr>
                                <a:rPr lang="en-US" altLang="ja-JP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ja-JP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|</m:t>
                              </m:r>
                              <m:r>
                                <a:rPr lang="en-US" altLang="ja-JP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e>
                          </m:d>
                        </m:e>
                      </m:d>
                      <m:r>
                        <a:rPr lang="en-US" altLang="ja-JP" sz="1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altLang="ja-JP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altLang="ja-JP" sz="1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altLang="ja-JP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ja-JP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altLang="ja-JP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e>
                            <m:sup>
                              <m:r>
                                <a:rPr lang="en-US" altLang="ja-JP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ja-JP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−2∙3∙4</m:t>
                          </m:r>
                          <m:func>
                            <m:funcPr>
                              <m:ctrlPr>
                                <a:rPr lang="en-US" altLang="ja-JP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ja-JP" sz="18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m:rPr>
                                  <m:sty m:val="p"/>
                                </m:rPr>
                                <a:rPr lang="el-GR" altLang="ja-JP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Θ</m:t>
                              </m:r>
                            </m:e>
                          </m:func>
                        </m:e>
                      </m:rad>
                      <m:r>
                        <a:rPr lang="en-US" altLang="ja-JP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altLang="ja-JP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ja-JP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ja-JP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1, </m:t>
                              </m:r>
                              <m:d>
                                <m:dPr>
                                  <m:ctrlPr>
                                    <a:rPr lang="en-US" altLang="ja-JP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altLang="ja-JP" sz="18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Θ</m:t>
                                  </m:r>
                                  <m:r>
                                    <a:rPr lang="en-US" altLang="ja-JP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=0</m:t>
                                  </m:r>
                                </m:e>
                              </m:d>
                              <m:r>
                                <a:rPr lang="en-US" altLang="ja-JP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~ 7,(</m:t>
                              </m:r>
                              <m:r>
                                <m:rPr>
                                  <m:sty m:val="p"/>
                                </m:rPr>
                                <a:rPr lang="el-GR" altLang="ja-JP" sz="1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Θ</m:t>
                              </m:r>
                              <m:r>
                                <a:rPr lang="en-US" altLang="ja-JP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ja-JP" alt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US" altLang="ja-JP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  <m:e>
                              <m:r>
                                <a:rPr lang="en-US" altLang="ja-JP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5, (</m:t>
                              </m:r>
                              <m:r>
                                <m:rPr>
                                  <m:sty m:val="p"/>
                                </m:rPr>
                                <a:rPr lang="el-GR" altLang="ja-JP" sz="1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Θ</m:t>
                              </m:r>
                              <m:r>
                                <a:rPr lang="en-US" altLang="ja-JP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box>
                                <m:boxPr>
                                  <m:ctrlPr>
                                    <a:rPr lang="en-US" altLang="ja-JP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en-US" altLang="ja-JP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ja-JP" altLang="en-US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US" altLang="ja-JP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  <m:r>
                                    <a:rPr lang="ja-JP" alt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のとき</m:t>
                                  </m:r>
                                </m:e>
                              </m:box>
                              <m:r>
                                <a:rPr lang="en-US" altLang="ja-JP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br>
                  <a:rPr lang="en-US" altLang="ja-JP" sz="3200" b="0" dirty="0">
                    <a:ea typeface="Cambria Math" panose="02040503050406030204" pitchFamily="18" charset="0"/>
                  </a:rPr>
                </a:br>
                <a:endParaRPr lang="ja-JP" altLang="en-US" sz="3200" dirty="0"/>
              </a:p>
            </p:txBody>
          </p:sp>
        </mc:Choice>
        <mc:Fallback xmlns="">
          <p:sp>
            <p:nvSpPr>
              <p:cNvPr id="2" name="タイトル 1">
                <a:extLst>
                  <a:ext uri="{FF2B5EF4-FFF2-40B4-BE49-F238E27FC236}">
                    <a16:creationId xmlns:a16="http://schemas.microsoft.com/office/drawing/2014/main" id="{9DF097E6-E0A1-55EE-DEDF-59002ED747A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65822" y="98427"/>
                <a:ext cx="7412355" cy="1288413"/>
              </a:xfrm>
              <a:blipFill>
                <a:blip r:embed="rId2"/>
                <a:stretch>
                  <a:fillRect r="-492"/>
                </a:stretch>
              </a:blipFill>
              <a:ln w="2222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直線矢印コネクタ 3">
            <a:extLst>
              <a:ext uri="{FF2B5EF4-FFF2-40B4-BE49-F238E27FC236}">
                <a16:creationId xmlns:a16="http://schemas.microsoft.com/office/drawing/2014/main" id="{328E4C63-2108-D065-341E-70268B3E68DE}"/>
              </a:ext>
            </a:extLst>
          </p:cNvPr>
          <p:cNvCxnSpPr>
            <a:cxnSpLocks/>
          </p:cNvCxnSpPr>
          <p:nvPr/>
        </p:nvCxnSpPr>
        <p:spPr>
          <a:xfrm>
            <a:off x="56060" y="4309512"/>
            <a:ext cx="4572000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>
            <a:extLst>
              <a:ext uri="{FF2B5EF4-FFF2-40B4-BE49-F238E27FC236}">
                <a16:creationId xmlns:a16="http://schemas.microsoft.com/office/drawing/2014/main" id="{54715CED-7500-1B1B-6D00-1ED4E4E83A4E}"/>
              </a:ext>
            </a:extLst>
          </p:cNvPr>
          <p:cNvCxnSpPr>
            <a:cxnSpLocks/>
          </p:cNvCxnSpPr>
          <p:nvPr/>
        </p:nvCxnSpPr>
        <p:spPr>
          <a:xfrm flipV="1">
            <a:off x="2240908" y="1987098"/>
            <a:ext cx="0" cy="4442528"/>
          </a:xfrm>
          <a:prstGeom prst="straightConnector1">
            <a:avLst/>
          </a:prstGeom>
          <a:ln w="15875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5656500B-8029-FC64-3CA0-5FCB31E929D6}"/>
              </a:ext>
            </a:extLst>
          </p:cNvPr>
          <p:cNvCxnSpPr/>
          <p:nvPr/>
        </p:nvCxnSpPr>
        <p:spPr>
          <a:xfrm>
            <a:off x="2694063" y="4309512"/>
            <a:ext cx="0" cy="12138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8AE2A49F-3783-F2C3-7459-E53B0D7C9389}"/>
              </a:ext>
            </a:extLst>
          </p:cNvPr>
          <p:cNvCxnSpPr>
            <a:cxnSpLocks/>
          </p:cNvCxnSpPr>
          <p:nvPr/>
        </p:nvCxnSpPr>
        <p:spPr>
          <a:xfrm>
            <a:off x="3131033" y="4309512"/>
            <a:ext cx="0" cy="12138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BFDFA5C9-5502-616A-E1BB-802090DA2D0B}"/>
              </a:ext>
            </a:extLst>
          </p:cNvPr>
          <p:cNvCxnSpPr>
            <a:cxnSpLocks/>
          </p:cNvCxnSpPr>
          <p:nvPr/>
        </p:nvCxnSpPr>
        <p:spPr>
          <a:xfrm>
            <a:off x="3584187" y="4309512"/>
            <a:ext cx="0" cy="12138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3C16A931-DC07-51B7-5DA8-F4B73A6A90C3}"/>
              </a:ext>
            </a:extLst>
          </p:cNvPr>
          <p:cNvCxnSpPr>
            <a:cxnSpLocks/>
          </p:cNvCxnSpPr>
          <p:nvPr/>
        </p:nvCxnSpPr>
        <p:spPr>
          <a:xfrm>
            <a:off x="4021157" y="4309512"/>
            <a:ext cx="0" cy="12138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88DAC204-F49C-9F08-2E44-2863F4AF06D9}"/>
                  </a:ext>
                </a:extLst>
              </p:cNvPr>
              <p:cNvSpPr txBox="1"/>
              <p:nvPr/>
            </p:nvSpPr>
            <p:spPr>
              <a:xfrm>
                <a:off x="4674230" y="4153894"/>
                <a:ext cx="674022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i="1">
                          <a:latin typeface="Cambria Math" panose="02040503050406030204" pitchFamily="18" charset="0"/>
                        </a:rPr>
                        <m:t>実軸</m:t>
                      </m:r>
                      <m:r>
                        <a:rPr kumimoji="1" lang="en-US" altLang="ja-JP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88DAC204-F49C-9F08-2E44-2863F4AF06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4230" y="4153894"/>
                <a:ext cx="674022" cy="276999"/>
              </a:xfrm>
              <a:prstGeom prst="rect">
                <a:avLst/>
              </a:prstGeom>
              <a:blipFill>
                <a:blip r:embed="rId3"/>
                <a:stretch>
                  <a:fillRect l="-10000" t="-13043" r="-2727" b="-2173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57330F0F-4B48-C3E5-FFEA-108C83730E34}"/>
                  </a:ext>
                </a:extLst>
              </p:cNvPr>
              <p:cNvSpPr txBox="1"/>
              <p:nvPr/>
            </p:nvSpPr>
            <p:spPr>
              <a:xfrm>
                <a:off x="1922937" y="1651894"/>
                <a:ext cx="64838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i="1" smtClean="0">
                          <a:latin typeface="Cambria Math" panose="02040503050406030204" pitchFamily="18" charset="0"/>
                        </a:rPr>
                        <m:t>虚</m:t>
                      </m:r>
                      <m:r>
                        <a:rPr kumimoji="1" lang="ja-JP" altLang="en-US" i="1">
                          <a:latin typeface="Cambria Math" panose="02040503050406030204" pitchFamily="18" charset="0"/>
                        </a:rPr>
                        <m:t>軸</m:t>
                      </m:r>
                      <m:r>
                        <a:rPr kumimoji="1" lang="en-US" altLang="ja-JP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57330F0F-4B48-C3E5-FFEA-108C83730E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2937" y="1651894"/>
                <a:ext cx="648383" cy="276999"/>
              </a:xfrm>
              <a:prstGeom prst="rect">
                <a:avLst/>
              </a:prstGeom>
              <a:blipFill>
                <a:blip r:embed="rId4"/>
                <a:stretch>
                  <a:fillRect l="-11215" t="-13333" r="-8411" b="-2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BEA9A1B8-F14F-EA38-CABF-0B431A4D7801}"/>
              </a:ext>
            </a:extLst>
          </p:cNvPr>
          <p:cNvSpPr txBox="1"/>
          <p:nvPr/>
        </p:nvSpPr>
        <p:spPr>
          <a:xfrm>
            <a:off x="2598852" y="4430893"/>
            <a:ext cx="15372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7C72DF16-16B3-AE33-075D-A0198C8BAC0D}"/>
              </a:ext>
            </a:extLst>
          </p:cNvPr>
          <p:cNvCxnSpPr>
            <a:cxnSpLocks/>
          </p:cNvCxnSpPr>
          <p:nvPr/>
        </p:nvCxnSpPr>
        <p:spPr>
          <a:xfrm flipH="1">
            <a:off x="2163517" y="3865423"/>
            <a:ext cx="5969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5C728522-A332-EA7C-D2AE-751C76F0C204}"/>
              </a:ext>
            </a:extLst>
          </p:cNvPr>
          <p:cNvSpPr txBox="1"/>
          <p:nvPr/>
        </p:nvSpPr>
        <p:spPr>
          <a:xfrm>
            <a:off x="3075894" y="4430893"/>
            <a:ext cx="11702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dirty="0"/>
              <a:t>2</a:t>
            </a:r>
            <a:endParaRPr kumimoji="1" lang="ja-JP" altLang="en-US" dirty="0"/>
          </a:p>
        </p:txBody>
      </p: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75CE22C2-14C3-8693-93B8-00E676D2F10A}"/>
              </a:ext>
            </a:extLst>
          </p:cNvPr>
          <p:cNvCxnSpPr>
            <a:cxnSpLocks/>
          </p:cNvCxnSpPr>
          <p:nvPr/>
        </p:nvCxnSpPr>
        <p:spPr>
          <a:xfrm flipH="1">
            <a:off x="2098263" y="3384997"/>
            <a:ext cx="15478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99E3A6B8-6DC0-A577-E3DC-A69D7ACB1DD5}"/>
              </a:ext>
            </a:extLst>
          </p:cNvPr>
          <p:cNvCxnSpPr>
            <a:cxnSpLocks/>
          </p:cNvCxnSpPr>
          <p:nvPr/>
        </p:nvCxnSpPr>
        <p:spPr>
          <a:xfrm flipH="1">
            <a:off x="2086126" y="2923751"/>
            <a:ext cx="15478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C1880CDB-4F40-4ED1-7ECD-34B60E8B551D}"/>
              </a:ext>
            </a:extLst>
          </p:cNvPr>
          <p:cNvCxnSpPr>
            <a:cxnSpLocks/>
          </p:cNvCxnSpPr>
          <p:nvPr/>
        </p:nvCxnSpPr>
        <p:spPr>
          <a:xfrm flipH="1">
            <a:off x="2098263" y="2495961"/>
            <a:ext cx="15478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楕円 31">
            <a:extLst>
              <a:ext uri="{FF2B5EF4-FFF2-40B4-BE49-F238E27FC236}">
                <a16:creationId xmlns:a16="http://schemas.microsoft.com/office/drawing/2014/main" id="{B728747F-0C57-827A-67E8-C172A50AD461}"/>
              </a:ext>
            </a:extLst>
          </p:cNvPr>
          <p:cNvSpPr/>
          <p:nvPr/>
        </p:nvSpPr>
        <p:spPr>
          <a:xfrm>
            <a:off x="414003" y="2469662"/>
            <a:ext cx="3644681" cy="359286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602F950A-0CFF-D4C9-D8FC-067D47D71F76}"/>
                  </a:ext>
                </a:extLst>
              </p:cNvPr>
              <p:cNvSpPr txBox="1"/>
              <p:nvPr/>
            </p:nvSpPr>
            <p:spPr>
              <a:xfrm>
                <a:off x="2046559" y="3666370"/>
                <a:ext cx="153720" cy="28591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i="1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602F950A-0CFF-D4C9-D8FC-067D47D71F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6559" y="3666370"/>
                <a:ext cx="153720" cy="285912"/>
              </a:xfrm>
              <a:prstGeom prst="rect">
                <a:avLst/>
              </a:prstGeom>
              <a:blipFill>
                <a:blip r:embed="rId5"/>
                <a:stretch>
                  <a:fillRect l="-32000" r="-28000" b="-425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楕円 33">
            <a:extLst>
              <a:ext uri="{FF2B5EF4-FFF2-40B4-BE49-F238E27FC236}">
                <a16:creationId xmlns:a16="http://schemas.microsoft.com/office/drawing/2014/main" id="{924564FD-216C-21F4-5B9F-2714BA05D969}"/>
              </a:ext>
            </a:extLst>
          </p:cNvPr>
          <p:cNvSpPr/>
          <p:nvPr/>
        </p:nvSpPr>
        <p:spPr>
          <a:xfrm>
            <a:off x="892944" y="2941374"/>
            <a:ext cx="2720202" cy="2649437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F108E94E-6869-D97D-DF67-F369E0C773FF}"/>
                  </a:ext>
                </a:extLst>
              </p:cNvPr>
              <p:cNvSpPr txBox="1"/>
              <p:nvPr/>
            </p:nvSpPr>
            <p:spPr>
              <a:xfrm>
                <a:off x="1977872" y="4266092"/>
                <a:ext cx="24680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i="1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ja-JP" altLang="en-US" dirty="0"/>
              </a:p>
            </p:txBody>
          </p:sp>
        </mc:Choice>
        <mc:Fallback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F108E94E-6869-D97D-DF67-F369E0C773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7872" y="4266092"/>
                <a:ext cx="246807" cy="369332"/>
              </a:xfrm>
              <a:prstGeom prst="rect">
                <a:avLst/>
              </a:prstGeom>
              <a:blipFill>
                <a:blip r:embed="rId6"/>
                <a:stretch>
                  <a:fillRect r="-2195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吹き出し: 線 (枠なし) 37">
                <a:extLst>
                  <a:ext uri="{FF2B5EF4-FFF2-40B4-BE49-F238E27FC236}">
                    <a16:creationId xmlns:a16="http://schemas.microsoft.com/office/drawing/2014/main" id="{B07F3803-63D6-3D43-CF51-ECF44B05740B}"/>
                  </a:ext>
                </a:extLst>
              </p:cNvPr>
              <p:cNvSpPr/>
              <p:nvPr/>
            </p:nvSpPr>
            <p:spPr>
              <a:xfrm>
                <a:off x="4114726" y="3236325"/>
                <a:ext cx="3124265" cy="378245"/>
              </a:xfrm>
              <a:prstGeom prst="callout1">
                <a:avLst>
                  <a:gd name="adj1" fmla="val 55593"/>
                  <a:gd name="adj2" fmla="val 6199"/>
                  <a:gd name="adj3" fmla="val 100592"/>
                  <a:gd name="adj4" fmla="val -5377"/>
                </a:avLst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 anchorCtr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⟩"/>
                          <m:ctrlPr>
                            <a:rPr lang="en-US" altLang="ja-JP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|"/>
                              <m:endChr m:val=""/>
                              <m:ctrlPr>
                                <a:rPr lang="en-US" altLang="ja-JP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ja-JP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e>
                          </m:d>
                        </m:e>
                      </m:d>
                      <m:r>
                        <a:rPr lang="ja-JP" alt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の</m:t>
                      </m:r>
                      <m:r>
                        <a:rPr lang="ja-JP" alt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実数関連部分</m:t>
                      </m:r>
                      <m:r>
                        <a:rPr lang="en-US" altLang="ja-JP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ja-JP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US" altLang="ja-JP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ja-JP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ja-JP" alt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sup>
                      </m:sSup>
                    </m:oMath>
                  </m:oMathPara>
                </a14:m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8" name="吹き出し: 線 (枠なし) 37">
                <a:extLst>
                  <a:ext uri="{FF2B5EF4-FFF2-40B4-BE49-F238E27FC236}">
                    <a16:creationId xmlns:a16="http://schemas.microsoft.com/office/drawing/2014/main" id="{B07F3803-63D6-3D43-CF51-ECF44B05740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726" y="3236325"/>
                <a:ext cx="3124265" cy="378245"/>
              </a:xfrm>
              <a:prstGeom prst="callout1">
                <a:avLst>
                  <a:gd name="adj1" fmla="val 55593"/>
                  <a:gd name="adj2" fmla="val 6199"/>
                  <a:gd name="adj3" fmla="val 100592"/>
                  <a:gd name="adj4" fmla="val -5377"/>
                </a:avLst>
              </a:prstGeom>
              <a:blipFill>
                <a:blip r:embed="rId7"/>
                <a:stretch>
                  <a:fillRect l="-739" t="-110938" b="-17343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吹き出し: 線 (枠なし) 38">
                <a:extLst>
                  <a:ext uri="{FF2B5EF4-FFF2-40B4-BE49-F238E27FC236}">
                    <a16:creationId xmlns:a16="http://schemas.microsoft.com/office/drawing/2014/main" id="{4B7F5A5F-70B2-FD40-28EA-75BBAB57D120}"/>
                  </a:ext>
                </a:extLst>
              </p:cNvPr>
              <p:cNvSpPr/>
              <p:nvPr/>
            </p:nvSpPr>
            <p:spPr>
              <a:xfrm>
                <a:off x="4146226" y="3601435"/>
                <a:ext cx="3061264" cy="378245"/>
              </a:xfrm>
              <a:prstGeom prst="callout1">
                <a:avLst>
                  <a:gd name="adj1" fmla="val 87834"/>
                  <a:gd name="adj2" fmla="val 4449"/>
                  <a:gd name="adj3" fmla="val 167091"/>
                  <a:gd name="adj4" fmla="val -16103"/>
                </a:avLst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 anchorCtr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⟩"/>
                          <m:ctrlPr>
                            <a:rPr lang="en-US" altLang="ja-JP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|"/>
                              <m:endChr m:val=""/>
                              <m:ctrlPr>
                                <a:rPr lang="en-US" altLang="ja-JP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ja-JP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d>
                        </m:e>
                      </m:d>
                      <m:r>
                        <a:rPr lang="ja-JP" alt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の</m:t>
                      </m:r>
                      <m:r>
                        <a:rPr lang="ja-JP" altLang="en-US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実数関連部</m:t>
                      </m:r>
                      <m:r>
                        <a:rPr lang="ja-JP" alt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分</m:t>
                      </m:r>
                      <m:r>
                        <a:rPr lang="en-US" altLang="ja-JP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</m:t>
                      </m:r>
                      <m:sSup>
                        <m:sSupPr>
                          <m:ctrlPr>
                            <a:rPr lang="en-US" altLang="ja-JP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ja-JP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ja-JP" alt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sup>
                      </m:sSup>
                    </m:oMath>
                  </m:oMathPara>
                </a14:m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9" name="吹き出し: 線 (枠なし) 38">
                <a:extLst>
                  <a:ext uri="{FF2B5EF4-FFF2-40B4-BE49-F238E27FC236}">
                    <a16:creationId xmlns:a16="http://schemas.microsoft.com/office/drawing/2014/main" id="{4B7F5A5F-70B2-FD40-28EA-75BBAB57D12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6226" y="3601435"/>
                <a:ext cx="3061264" cy="378245"/>
              </a:xfrm>
              <a:prstGeom prst="callout1">
                <a:avLst>
                  <a:gd name="adj1" fmla="val 87834"/>
                  <a:gd name="adj2" fmla="val 4449"/>
                  <a:gd name="adj3" fmla="val 167091"/>
                  <a:gd name="adj4" fmla="val -16103"/>
                </a:avLst>
              </a:prstGeom>
              <a:blipFill>
                <a:blip r:embed="rId8"/>
                <a:stretch>
                  <a:fillRect t="-67619" b="-6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直線矢印コネクタ 40">
            <a:extLst>
              <a:ext uri="{FF2B5EF4-FFF2-40B4-BE49-F238E27FC236}">
                <a16:creationId xmlns:a16="http://schemas.microsoft.com/office/drawing/2014/main" id="{FF886527-39EF-72E0-C307-B85EF3F5206E}"/>
              </a:ext>
            </a:extLst>
          </p:cNvPr>
          <p:cNvCxnSpPr>
            <a:cxnSpLocks/>
          </p:cNvCxnSpPr>
          <p:nvPr/>
        </p:nvCxnSpPr>
        <p:spPr>
          <a:xfrm flipV="1">
            <a:off x="2236343" y="3992017"/>
            <a:ext cx="1376803" cy="295746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>
            <a:extLst>
              <a:ext uri="{FF2B5EF4-FFF2-40B4-BE49-F238E27FC236}">
                <a16:creationId xmlns:a16="http://schemas.microsoft.com/office/drawing/2014/main" id="{3D49F5D5-5653-C383-09F3-CE3D00C688D4}"/>
              </a:ext>
            </a:extLst>
          </p:cNvPr>
          <p:cNvCxnSpPr>
            <a:cxnSpLocks/>
          </p:cNvCxnSpPr>
          <p:nvPr/>
        </p:nvCxnSpPr>
        <p:spPr>
          <a:xfrm flipH="1" flipV="1">
            <a:off x="1587376" y="2574273"/>
            <a:ext cx="643896" cy="1739935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>
            <a:extLst>
              <a:ext uri="{FF2B5EF4-FFF2-40B4-BE49-F238E27FC236}">
                <a16:creationId xmlns:a16="http://schemas.microsoft.com/office/drawing/2014/main" id="{C44AAE57-E4BE-77C7-4800-0AF47C248ED7}"/>
              </a:ext>
            </a:extLst>
          </p:cNvPr>
          <p:cNvCxnSpPr>
            <a:cxnSpLocks/>
          </p:cNvCxnSpPr>
          <p:nvPr/>
        </p:nvCxnSpPr>
        <p:spPr>
          <a:xfrm flipH="1" flipV="1">
            <a:off x="2966418" y="2276865"/>
            <a:ext cx="643896" cy="1739935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矢印コネクタ 46">
            <a:extLst>
              <a:ext uri="{FF2B5EF4-FFF2-40B4-BE49-F238E27FC236}">
                <a16:creationId xmlns:a16="http://schemas.microsoft.com/office/drawing/2014/main" id="{A61F3D79-0FBC-890B-2057-818C2BEB649B}"/>
              </a:ext>
            </a:extLst>
          </p:cNvPr>
          <p:cNvCxnSpPr>
            <a:cxnSpLocks/>
          </p:cNvCxnSpPr>
          <p:nvPr/>
        </p:nvCxnSpPr>
        <p:spPr>
          <a:xfrm flipV="1">
            <a:off x="2213383" y="2304741"/>
            <a:ext cx="715873" cy="1991769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534A4E2C-0D03-AD2C-3FD8-5CAD0C91C72E}"/>
                  </a:ext>
                </a:extLst>
              </p:cNvPr>
              <p:cNvSpPr txBox="1"/>
              <p:nvPr/>
            </p:nvSpPr>
            <p:spPr>
              <a:xfrm rot="20840513">
                <a:off x="2291245" y="3885269"/>
                <a:ext cx="1037661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⟩"/>
                          <m:ctrlPr>
                            <a:rPr lang="en-US" altLang="ja-JP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ja-JP" alt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或る</m:t>
                          </m:r>
                          <m:d>
                            <m:dPr>
                              <m:begChr m:val="|"/>
                              <m:endChr m:val=""/>
                              <m:ctrlPr>
                                <a:rPr lang="en-US" altLang="ja-JP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ja-JP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kumimoji="1" lang="ja-JP" altLang="en-US" dirty="0"/>
              </a:p>
            </p:txBody>
          </p:sp>
        </mc:Choice>
        <mc:Fallback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534A4E2C-0D03-AD2C-3FD8-5CAD0C91C7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840513">
                <a:off x="2291245" y="3885269"/>
                <a:ext cx="1037661" cy="246221"/>
              </a:xfrm>
              <a:prstGeom prst="rect">
                <a:avLst/>
              </a:prstGeom>
              <a:blipFill>
                <a:blip r:embed="rId9"/>
                <a:stretch>
                  <a:fillRect t="-100000" r="-39773" b="-11818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テキスト ボックス 51">
                <a:extLst>
                  <a:ext uri="{FF2B5EF4-FFF2-40B4-BE49-F238E27FC236}">
                    <a16:creationId xmlns:a16="http://schemas.microsoft.com/office/drawing/2014/main" id="{30A6B1D3-F35F-2DDE-3F28-AB692C1F30F5}"/>
                  </a:ext>
                </a:extLst>
              </p:cNvPr>
              <p:cNvSpPr txBox="1"/>
              <p:nvPr/>
            </p:nvSpPr>
            <p:spPr>
              <a:xfrm rot="20699496">
                <a:off x="3226601" y="2979693"/>
                <a:ext cx="1037661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⟩"/>
                          <m:ctrlPr>
                            <a:rPr lang="en-US" altLang="ja-JP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ja-JP" alt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或る</m:t>
                          </m:r>
                          <m:d>
                            <m:dPr>
                              <m:begChr m:val="|"/>
                              <m:endChr m:val=""/>
                              <m:ctrlPr>
                                <a:rPr lang="en-US" altLang="ja-JP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ja-JP" sz="1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kumimoji="1" lang="ja-JP" altLang="en-US" dirty="0"/>
              </a:p>
            </p:txBody>
          </p:sp>
        </mc:Choice>
        <mc:Fallback>
          <p:sp>
            <p:nvSpPr>
              <p:cNvPr id="52" name="テキスト ボックス 51">
                <a:extLst>
                  <a:ext uri="{FF2B5EF4-FFF2-40B4-BE49-F238E27FC236}">
                    <a16:creationId xmlns:a16="http://schemas.microsoft.com/office/drawing/2014/main" id="{30A6B1D3-F35F-2DDE-3F28-AB692C1F30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699496">
                <a:off x="3226601" y="2979693"/>
                <a:ext cx="1037661" cy="246221"/>
              </a:xfrm>
              <a:prstGeom prst="rect">
                <a:avLst/>
              </a:prstGeom>
              <a:blipFill>
                <a:blip r:embed="rId10"/>
                <a:stretch>
                  <a:fillRect t="-92857" r="-42045" b="-10476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円弧 52">
            <a:extLst>
              <a:ext uri="{FF2B5EF4-FFF2-40B4-BE49-F238E27FC236}">
                <a16:creationId xmlns:a16="http://schemas.microsoft.com/office/drawing/2014/main" id="{9C177DFB-2B62-14AA-A814-558139E07874}"/>
              </a:ext>
            </a:extLst>
          </p:cNvPr>
          <p:cNvSpPr/>
          <p:nvPr/>
        </p:nvSpPr>
        <p:spPr>
          <a:xfrm rot="17755126">
            <a:off x="3365871" y="3816326"/>
            <a:ext cx="269893" cy="229521"/>
          </a:xfrm>
          <a:prstGeom prst="arc">
            <a:avLst>
              <a:gd name="adj1" fmla="val 11594887"/>
              <a:gd name="adj2" fmla="val 20505056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4" name="テキスト ボックス 53">
                <a:extLst>
                  <a:ext uri="{FF2B5EF4-FFF2-40B4-BE49-F238E27FC236}">
                    <a16:creationId xmlns:a16="http://schemas.microsoft.com/office/drawing/2014/main" id="{1DB7FFFC-83CC-8B5E-2311-5EFDF4DAE1DA}"/>
                  </a:ext>
                </a:extLst>
              </p:cNvPr>
              <p:cNvSpPr txBox="1"/>
              <p:nvPr/>
            </p:nvSpPr>
            <p:spPr>
              <a:xfrm>
                <a:off x="3116876" y="3629525"/>
                <a:ext cx="3882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1" lang="el-GR" altLang="ja-JP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Θ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>
          <p:sp>
            <p:nvSpPr>
              <p:cNvPr id="54" name="テキスト ボックス 53">
                <a:extLst>
                  <a:ext uri="{FF2B5EF4-FFF2-40B4-BE49-F238E27FC236}">
                    <a16:creationId xmlns:a16="http://schemas.microsoft.com/office/drawing/2014/main" id="{1DB7FFFC-83CC-8B5E-2311-5EFDF4DAE1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6876" y="3629525"/>
                <a:ext cx="388248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3D4C92F6-66FE-5EA0-52D9-FAE22D0E1ADA}"/>
                  </a:ext>
                </a:extLst>
              </p:cNvPr>
              <p:cNvSpPr txBox="1"/>
              <p:nvPr/>
            </p:nvSpPr>
            <p:spPr>
              <a:xfrm rot="17450062">
                <a:off x="1554619" y="2867467"/>
                <a:ext cx="1839485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⟩"/>
                          <m:ctrlPr>
                            <a:rPr lang="en-US" altLang="ja-JP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ja-JP" alt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或る</m:t>
                          </m:r>
                          <m:d>
                            <m:dPr>
                              <m:begChr m:val="|"/>
                              <m:endChr m:val=""/>
                              <m:ctrlPr>
                                <a:rPr lang="en-US" altLang="ja-JP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ja-JP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d>
                        </m:e>
                      </m:d>
                      <m:r>
                        <a:rPr lang="en-US" altLang="ja-JP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"/>
                          <m:endChr m:val="⟩"/>
                          <m:ctrlPr>
                            <a:rPr lang="en-US" altLang="ja-JP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ja-JP" alt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或る</m:t>
                          </m:r>
                          <m:d>
                            <m:dPr>
                              <m:begChr m:val="|"/>
                              <m:endChr m:val=""/>
                              <m:ctrlPr>
                                <a:rPr lang="en-US" altLang="ja-JP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ja-JP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kumimoji="1" lang="ja-JP" altLang="en-US" dirty="0"/>
              </a:p>
            </p:txBody>
          </p:sp>
        </mc:Choice>
        <mc:Fallback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3D4C92F6-66FE-5EA0-52D9-FAE22D0E1A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7450062">
                <a:off x="1554619" y="2867467"/>
                <a:ext cx="1839485" cy="246221"/>
              </a:xfrm>
              <a:prstGeom prst="rect">
                <a:avLst/>
              </a:prstGeom>
              <a:blipFill>
                <a:blip r:embed="rId12"/>
                <a:stretch>
                  <a:fillRect l="-36301" t="-25926" r="-78767" b="-23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4549DF55-86E5-7E30-6897-E29B92FB0436}"/>
              </a:ext>
            </a:extLst>
          </p:cNvPr>
          <p:cNvSpPr txBox="1"/>
          <p:nvPr/>
        </p:nvSpPr>
        <p:spPr>
          <a:xfrm>
            <a:off x="2933363" y="1039816"/>
            <a:ext cx="2039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（余弦定理より）</a:t>
            </a: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E466D7D6-AC3A-5FC3-E86E-8894984ABA0D}"/>
              </a:ext>
            </a:extLst>
          </p:cNvPr>
          <p:cNvSpPr txBox="1"/>
          <p:nvPr/>
        </p:nvSpPr>
        <p:spPr>
          <a:xfrm>
            <a:off x="3472120" y="4430893"/>
            <a:ext cx="168551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dirty="0"/>
              <a:t>3</a:t>
            </a:r>
            <a:endParaRPr kumimoji="1" lang="ja-JP" altLang="en-US" dirty="0"/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9017E855-1D2E-51C8-A4CD-22F9818841B6}"/>
              </a:ext>
            </a:extLst>
          </p:cNvPr>
          <p:cNvSpPr txBox="1"/>
          <p:nvPr/>
        </p:nvSpPr>
        <p:spPr>
          <a:xfrm>
            <a:off x="3894060" y="4407527"/>
            <a:ext cx="11702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dirty="0"/>
              <a:t>4</a:t>
            </a:r>
            <a:endParaRPr kumimoji="1" lang="ja-JP" altLang="en-US" dirty="0"/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8F2F2FB0-2890-3A8F-0C14-24C1E2A0F4F8}"/>
              </a:ext>
            </a:extLst>
          </p:cNvPr>
          <p:cNvSpPr txBox="1"/>
          <p:nvPr/>
        </p:nvSpPr>
        <p:spPr>
          <a:xfrm>
            <a:off x="6201784" y="6488668"/>
            <a:ext cx="2942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Rev.3  by Jun Saito, 20230610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78E895CB-6225-F079-B267-CF98AA21198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556668" y="4391466"/>
            <a:ext cx="3364646" cy="2120026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4DB18352-E614-963D-3661-CE617F844F87}"/>
                  </a:ext>
                </a:extLst>
              </p:cNvPr>
              <p:cNvSpPr txBox="1"/>
              <p:nvPr/>
            </p:nvSpPr>
            <p:spPr>
              <a:xfrm>
                <a:off x="6201784" y="4057242"/>
                <a:ext cx="3124265" cy="28911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ja-JP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kumimoji="1" lang="en-US" altLang="ja-JP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kumimoji="1" lang="ja-JP" altLang="en-US" i="1" smtClean="0">
                            <a:latin typeface="Cambria Math" panose="02040503050406030204" pitchFamily="18" charset="0"/>
                          </a:rPr>
                          <m:t>𝜃</m:t>
                        </m:r>
                      </m:sup>
                    </m:sSup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;</m:t>
                    </m:r>
                  </m:oMath>
                </a14:m>
                <a:r>
                  <a:rPr kumimoji="1" lang="ja-JP" altLang="en-US" dirty="0"/>
                  <a:t>複素平面上の単位円</a:t>
                </a:r>
              </a:p>
            </p:txBody>
          </p:sp>
        </mc:Choice>
        <mc:Fallback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4DB18352-E614-963D-3661-CE617F844F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1784" y="4057242"/>
                <a:ext cx="3124265" cy="289118"/>
              </a:xfrm>
              <a:prstGeom prst="rect">
                <a:avLst/>
              </a:prstGeom>
              <a:blipFill>
                <a:blip r:embed="rId14"/>
                <a:stretch>
                  <a:fillRect l="-1949" t="-21277" b="-5106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22965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Calibri Light"/>
        <a:ea typeface="UD デジタル 教科書体 NP-R"/>
        <a:cs typeface=""/>
      </a:majorFont>
      <a:minorFont>
        <a:latin typeface="Calibri"/>
        <a:ea typeface="UD デジタル 教科書体 NP-R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9490</TotalTime>
  <Words>72</Words>
  <Application>Microsoft Office PowerPoint</Application>
  <PresentationFormat>画面に合わせる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 テーマ</vt:lpstr>
      <vt:lpstr>一次元ヒルベルト空間、即ち複素平面では、3+4=7ではなく ‖├ |3⟩+├ |4⟩‖=√(3^2+4^2-2∙3∙4 cos⁡Θ )={█(1, (Θ=0)  ~ 7,(Θ=π)@5, (Θ=□(64&amp;π/2 のとき)))┤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正弦波</dc:title>
  <dc:creator>Saito Jun</dc:creator>
  <cp:lastModifiedBy>Saito Jun</cp:lastModifiedBy>
  <cp:revision>31</cp:revision>
  <dcterms:created xsi:type="dcterms:W3CDTF">2020-08-16T06:32:04Z</dcterms:created>
  <dcterms:modified xsi:type="dcterms:W3CDTF">2023-06-29T05:00:45Z</dcterms:modified>
</cp:coreProperties>
</file>